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4" r:id="rId2"/>
    <p:sldId id="333" r:id="rId3"/>
    <p:sldId id="336" r:id="rId4"/>
    <p:sldId id="335" r:id="rId5"/>
    <p:sldId id="334" r:id="rId6"/>
    <p:sldId id="327" r:id="rId7"/>
    <p:sldId id="300" r:id="rId8"/>
    <p:sldId id="329" r:id="rId9"/>
    <p:sldId id="330" r:id="rId10"/>
    <p:sldId id="331" r:id="rId11"/>
    <p:sldId id="317" r:id="rId12"/>
    <p:sldId id="318" r:id="rId13"/>
    <p:sldId id="313" r:id="rId14"/>
    <p:sldId id="294" r:id="rId15"/>
    <p:sldId id="322" r:id="rId16"/>
    <p:sldId id="314" r:id="rId17"/>
    <p:sldId id="32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17"/>
    <p:restoredTop sz="95964"/>
  </p:normalViewPr>
  <p:slideViewPr>
    <p:cSldViewPr snapToGrid="0" snapToObjects="1">
      <p:cViewPr varScale="1">
        <p:scale>
          <a:sx n="100" d="100"/>
          <a:sy n="100" d="100"/>
        </p:scale>
        <p:origin x="16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5CDD-8423-FB46-9063-1F8D8465A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006FD-A646-EC40-86EF-7127A53FD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AEADE-3B9B-D246-8ECE-3258EC02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72B9F-7B5C-E047-B6C3-E980F7D5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77486-B356-464A-98A6-7888579E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175C-46DC-384F-89BB-7369D7B0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0C98E-62FC-7C43-A0B2-9C8C75F1F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F6509-CC82-3345-9E7A-2B234B7D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98285-D8E6-8046-8AD3-CA63FC41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2252-0B04-D642-BAF5-CAFC7F89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57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4D6FD-36FF-C44E-9E58-0B7B2275A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D96E1-AF1D-7747-9D6F-5D06892AB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CFA86-96A0-C54F-A0B5-D81A9DA13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F46DA-7268-9547-94C4-F76F8BCB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171E9-E91A-B743-B822-DD6AB168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0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86F9-2DF2-344F-8091-EFD2D9AD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10FB-ED4A-A44B-B9A3-EACD1873B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5EA41-98E5-DE4D-9313-2C4FA6C40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FD8F0-9689-1649-86A5-D7FEF3077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A5271-2E03-D045-8D8C-482D2A48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7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D20D-FE84-294E-BD12-9F2CC0D2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4342E-5FC1-654C-BC0C-C14D25A1F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6538C-A417-DD4A-8EB2-2E71772EF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1D7EF-3B87-AD40-BDBB-E8A08B75C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15C84-7097-EA41-8764-D53C661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1A83-5537-844B-93BF-288C60E6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1E2-22F6-8E44-920A-6D302F74F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7767D-0DCD-9F4F-AF7F-84A800636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FDD4D-FA62-4A47-8E63-AA6BED1F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23573-7CEE-F44C-BE2C-B755FFB1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D1ED0-AD3A-9D43-AFF2-5C1350A4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7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DDAA-BFA1-B34F-849B-19C9C588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332EE-F990-724B-90A2-F0636F96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142FB-3A4C-2347-BCB7-F752E3864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71DC7-A211-1A44-9A58-83D1ED1AA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2A2C2-CB64-A543-B6DC-D673D27D9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4ECE2-4832-1F49-BAA5-E0274DD5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5E2546-6EEF-9847-A0F7-9B4B5198D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48FAEA-65E8-2643-924E-5AC42B1F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0F98-15A0-DC4B-AD82-4834AFEC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91628-54A8-BA47-B101-8FEFEAD3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0094E-0D19-ED40-BAFB-6504997A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923CC-AE73-CF45-AEDD-48D013E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9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95D33-CF4C-ED41-9121-2243C45F2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FB66E-DA11-454A-A823-854C9FAE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A025A-872C-0F45-819C-40FCD82A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E9BA-5586-634A-ACD3-278F047D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B49F-92B0-5343-97E6-EF1BA746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57ED8-E163-FB48-9F29-395E47B66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5E710-AE99-4C42-AC8F-7F50AE39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4638E-2661-754A-88CD-8B0B25F7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A1632-B8F2-F446-B9F0-6E0BD955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3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F563-C4BB-714D-803E-CBC797AB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AEC68-3766-B341-931D-6F5DEA7E9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946E1-BB3D-0F46-AFC7-17700FAD6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BB128-0B2E-0E4C-9AC9-9CBF6A25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8C8B9-6588-3647-98BE-177541FA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E1BAC-5BC9-E943-8416-D74A84D7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60582-3CA5-9542-8776-6059F078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1DDDE-9DCE-A641-9036-6EA0FFB87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588CB-D608-574A-BADA-B6A0A088C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A919C-F3E3-7543-A7A8-6F0F918CD69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60677-54C4-004D-8931-CEA95FE5D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BF80C-4FA5-CD42-9336-8D7ABFDD9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A929C-40D6-6A4C-9936-58C985A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1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0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21.png"/><Relationship Id="rId4" Type="http://schemas.openxmlformats.org/officeDocument/2006/relationships/image" Target="../media/image40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“Isobaric thermal expansivity”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40605" y="1376105"/>
                <a:ext cx="7292539" cy="5180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, for example, at room temperature. For small changes in temperature, treating this as a constant means we can say</a:t>
                </a:r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Climate change so far has produced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℃</m:t>
                    </m:r>
                  </m:oMath>
                </a14:m>
                <a:r>
                  <a:rPr lang="en-US" sz="2400" dirty="0"/>
                  <a:t>, to a depth of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1000 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so we’d estimate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𝟏𝟖𝟎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𝒎𝒎</m:t>
                    </m:r>
                  </m:oMath>
                </a14:m>
                <a:r>
                  <a:rPr lang="en-US" sz="2400" dirty="0"/>
                  <a:t>. 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" y="1376105"/>
                <a:ext cx="7292539" cy="5180777"/>
              </a:xfrm>
              <a:prstGeom prst="rect">
                <a:avLst/>
              </a:prstGeom>
              <a:blipFill>
                <a:blip r:embed="rId3"/>
                <a:stretch>
                  <a:fillRect l="-1391" t="-733" r="-522" b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858029" y="3600320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29" y="3600320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21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7253" y="2373"/>
            <a:ext cx="114028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Clausius-Clapeyron (for the solid-vapor phase boundary)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/>
              <p:nvPr/>
            </p:nvSpPr>
            <p:spPr>
              <a:xfrm>
                <a:off x="843404" y="1114193"/>
                <a:ext cx="6415282" cy="5017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Integrating along the solid-vapor phase boundary:</a:t>
                </a:r>
              </a:p>
              <a:p>
                <a:endParaRPr lang="en-US" sz="2400" i="1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𝑠𝑢𝑏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𝑛𝑅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chemeClr val="accent2"/>
                    </a:solidFill>
                    <a:sym typeface="Wingdings" pitchFamily="2" charset="2"/>
                  </a:rPr>
                  <a:t> </a:t>
                </a:r>
              </a:p>
              <a:p>
                <a:endParaRPr lang="en-US" sz="2400" dirty="0">
                  <a:solidFill>
                    <a:schemeClr val="accent2"/>
                  </a:solidFill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𝑛𝑅</m:t>
                        </m:r>
                      </m:den>
                    </m:f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chemeClr val="accent2"/>
                    </a:solidFill>
                    <a:sym typeface="Wingdings" pitchFamily="2" charset="2"/>
                  </a:rPr>
                  <a:t> </a:t>
                </a:r>
              </a:p>
              <a:p>
                <a:endParaRPr lang="en-US" sz="2400" dirty="0">
                  <a:solidFill>
                    <a:schemeClr val="accent2"/>
                  </a:solidFill>
                  <a:sym typeface="Wingdings" pitchFamily="2" charset="2"/>
                </a:endParaRPr>
              </a:p>
              <a:p>
                <a:endParaRPr lang="en-US" sz="2400" dirty="0">
                  <a:solidFill>
                    <a:schemeClr val="accent2"/>
                  </a:solidFill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𝐞𝐱𝐩</m:t>
                    </m:r>
                    <m:r>
                      <a:rPr lang="en-US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2"/>
                    </a:solidFill>
                    <a:sym typeface="Wingdings" pitchFamily="2" charset="2"/>
                  </a:rPr>
                  <a:t> </a:t>
                </a:r>
              </a:p>
              <a:p>
                <a:endParaRPr lang="en-US" sz="2400" dirty="0">
                  <a:solidFill>
                    <a:schemeClr val="accent2"/>
                  </a:solidFill>
                  <a:sym typeface="Wingdings" pitchFamily="2" charset="2"/>
                </a:endParaRPr>
              </a:p>
              <a:p>
                <a:endParaRPr lang="en-US" sz="2400" dirty="0">
                  <a:sym typeface="Wingdings" pitchFamily="2" charset="2"/>
                </a:endParaRPr>
              </a:p>
              <a:p>
                <a:endParaRPr lang="en-US" sz="24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04" y="1114193"/>
                <a:ext cx="6415282" cy="5017143"/>
              </a:xfrm>
              <a:prstGeom prst="rect">
                <a:avLst/>
              </a:prstGeom>
              <a:blipFill>
                <a:blip r:embed="rId2"/>
                <a:stretch>
                  <a:fillRect l="-8893" t="-758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2E19834-F414-7942-AF4E-35E6FBAD1E2C}"/>
              </a:ext>
            </a:extLst>
          </p:cNvPr>
          <p:cNvGrpSpPr/>
          <p:nvPr/>
        </p:nvGrpSpPr>
        <p:grpSpPr>
          <a:xfrm>
            <a:off x="7946574" y="650550"/>
            <a:ext cx="3148181" cy="2988982"/>
            <a:chOff x="5752033" y="2076249"/>
            <a:chExt cx="3148181" cy="29889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971276-5825-554D-9C15-0254CE2FC022}"/>
                </a:ext>
              </a:extLst>
            </p:cNvPr>
            <p:cNvGrpSpPr/>
            <p:nvPr/>
          </p:nvGrpSpPr>
          <p:grpSpPr>
            <a:xfrm>
              <a:off x="5752033" y="2076249"/>
              <a:ext cx="3148181" cy="2988982"/>
              <a:chOff x="4270169" y="240930"/>
              <a:chExt cx="3148181" cy="29889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1227735-1BEB-7D4D-98FC-4F9471A4285E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988982"/>
                <a:chOff x="8122016" y="738525"/>
                <a:chExt cx="3611879" cy="337264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39BBF00-0384-9446-BBFB-E714FCBBE043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3372641"/>
                  <a:chOff x="223734" y="1499666"/>
                  <a:chExt cx="3074185" cy="3352100"/>
                </a:xfrm>
              </p:grpSpPr>
              <p:pic>
                <p:nvPicPr>
                  <p:cNvPr id="31" name="Picture 2" descr="Image result for phase diagrams">
                    <a:extLst>
                      <a:ext uri="{FF2B5EF4-FFF2-40B4-BE49-F238E27FC236}">
                        <a16:creationId xmlns:a16="http://schemas.microsoft.com/office/drawing/2014/main" id="{44D1A258-6F21-4148-BCE2-A2D902B1F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F0F2BFE-F0A4-BD44-B6CE-52E938B5455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1B568F3-25CF-1844-B1AE-24D21E9E69C4}"/>
                      </a:ext>
                    </a:extLst>
                  </p:cNvPr>
                  <p:cNvSpPr/>
                  <p:nvPr/>
                </p:nvSpPr>
                <p:spPr>
                  <a:xfrm>
                    <a:off x="2347899" y="4390101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</p:grp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277215AB-BC0E-614B-AF9F-7B16C3FC12B3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544BB8C0-A6F2-2642-BC20-48F6DE4ABCE8}"/>
                    </a:ext>
                  </a:extLst>
                </p:cNvPr>
                <p:cNvSpPr/>
                <p:nvPr/>
              </p:nvSpPr>
              <p:spPr>
                <a:xfrm>
                  <a:off x="8409904" y="3258355"/>
                  <a:ext cx="991673" cy="402963"/>
                </a:xfrm>
                <a:custGeom>
                  <a:avLst/>
                  <a:gdLst>
                    <a:gd name="connsiteX0" fmla="*/ 0 w 991673"/>
                    <a:gd name="connsiteY0" fmla="*/ 399245 h 402963"/>
                    <a:gd name="connsiteX1" fmla="*/ 218941 w 991673"/>
                    <a:gd name="connsiteY1" fmla="*/ 399245 h 402963"/>
                    <a:gd name="connsiteX2" fmla="*/ 360609 w 991673"/>
                    <a:gd name="connsiteY2" fmla="*/ 360608 h 402963"/>
                    <a:gd name="connsiteX3" fmla="*/ 579550 w 991673"/>
                    <a:gd name="connsiteY3" fmla="*/ 283335 h 402963"/>
                    <a:gd name="connsiteX4" fmla="*/ 721217 w 991673"/>
                    <a:gd name="connsiteY4" fmla="*/ 218941 h 402963"/>
                    <a:gd name="connsiteX5" fmla="*/ 875764 w 991673"/>
                    <a:gd name="connsiteY5" fmla="*/ 103031 h 402963"/>
                    <a:gd name="connsiteX6" fmla="*/ 991673 w 991673"/>
                    <a:gd name="connsiteY6" fmla="*/ 0 h 402963"/>
                    <a:gd name="connsiteX7" fmla="*/ 991673 w 991673"/>
                    <a:gd name="connsiteY7" fmla="*/ 0 h 4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1673" h="402963">
                      <a:moveTo>
                        <a:pt x="0" y="399245"/>
                      </a:moveTo>
                      <a:cubicBezTo>
                        <a:pt x="79419" y="402465"/>
                        <a:pt x="158839" y="405685"/>
                        <a:pt x="218941" y="399245"/>
                      </a:cubicBezTo>
                      <a:cubicBezTo>
                        <a:pt x="279043" y="392805"/>
                        <a:pt x="300508" y="379926"/>
                        <a:pt x="360609" y="360608"/>
                      </a:cubicBezTo>
                      <a:cubicBezTo>
                        <a:pt x="420711" y="341290"/>
                        <a:pt x="519449" y="306946"/>
                        <a:pt x="579550" y="283335"/>
                      </a:cubicBezTo>
                      <a:cubicBezTo>
                        <a:pt x="639651" y="259724"/>
                        <a:pt x="671848" y="248992"/>
                        <a:pt x="721217" y="218941"/>
                      </a:cubicBezTo>
                      <a:cubicBezTo>
                        <a:pt x="770586" y="188890"/>
                        <a:pt x="830688" y="139521"/>
                        <a:pt x="875764" y="103031"/>
                      </a:cubicBezTo>
                      <a:cubicBezTo>
                        <a:pt x="920840" y="66541"/>
                        <a:pt x="991673" y="0"/>
                        <a:pt x="991673" y="0"/>
                      </a:cubicBezTo>
                      <a:lnTo>
                        <a:pt x="991673" y="0"/>
                      </a:lnTo>
                    </a:path>
                  </a:pathLst>
                </a:custGeom>
                <a:noFill/>
                <a:ln w="101600">
                  <a:solidFill>
                    <a:schemeClr val="accent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EB14925-C632-0A4F-B959-634D2B5B3AA6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6D2646-3B49-E241-BBE6-3A7FD6ADDF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407" y="2822298"/>
                <a:ext cx="265948" cy="3296"/>
              </a:xfrm>
              <a:prstGeom prst="line">
                <a:avLst/>
              </a:prstGeom>
              <a:ln w="101600">
                <a:solidFill>
                  <a:schemeClr val="accent2"/>
                </a:solidFill>
                <a:prstDash val="sysDot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66DFA-8DFC-1048-B916-3809F0A69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323" y="2365420"/>
              <a:ext cx="335311" cy="1862929"/>
            </a:xfrm>
            <a:prstGeom prst="line">
              <a:avLst/>
            </a:prstGeom>
            <a:ln w="1270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370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CD4677F-2A3D-7041-AF62-99AB06B3A94E}"/>
              </a:ext>
            </a:extLst>
          </p:cNvPr>
          <p:cNvSpPr txBox="1"/>
          <p:nvPr/>
        </p:nvSpPr>
        <p:spPr>
          <a:xfrm>
            <a:off x="3730" y="2076"/>
            <a:ext cx="1218826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Boiling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8CF01-924A-B541-8280-0485F61AEFC1}"/>
              </a:ext>
            </a:extLst>
          </p:cNvPr>
          <p:cNvSpPr txBox="1"/>
          <p:nvPr/>
        </p:nvSpPr>
        <p:spPr>
          <a:xfrm>
            <a:off x="7865081" y="4456140"/>
            <a:ext cx="4093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Boiling happens when the vapor pressure of bubbles equals (or exceeds) atmospheric pressure.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A2598A-429E-234E-BAEA-B1941676C874}"/>
              </a:ext>
            </a:extLst>
          </p:cNvPr>
          <p:cNvGrpSpPr/>
          <p:nvPr/>
        </p:nvGrpSpPr>
        <p:grpSpPr>
          <a:xfrm>
            <a:off x="2436857" y="487187"/>
            <a:ext cx="5191770" cy="5024893"/>
            <a:chOff x="5961537" y="935166"/>
            <a:chExt cx="5191770" cy="458330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2BEFB79-1C0D-3E4A-AE41-E3F3CF208DD3}"/>
                </a:ext>
              </a:extLst>
            </p:cNvPr>
            <p:cNvGrpSpPr/>
            <p:nvPr/>
          </p:nvGrpSpPr>
          <p:grpSpPr>
            <a:xfrm>
              <a:off x="5961537" y="935166"/>
              <a:ext cx="5191770" cy="4583309"/>
              <a:chOff x="4270170" y="240930"/>
              <a:chExt cx="3578326" cy="286509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4F845E6-0F97-7E4B-90C0-7192EE1008C9}"/>
                  </a:ext>
                </a:extLst>
              </p:cNvPr>
              <p:cNvGrpSpPr/>
              <p:nvPr/>
            </p:nvGrpSpPr>
            <p:grpSpPr>
              <a:xfrm>
                <a:off x="4270170" y="240930"/>
                <a:ext cx="3578326" cy="2865091"/>
                <a:chOff x="8122016" y="738525"/>
                <a:chExt cx="4105380" cy="323284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6125C1BE-00EE-3142-903C-A8DFAC7A27C5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4105380" cy="3232848"/>
                  <a:chOff x="223734" y="1499666"/>
                  <a:chExt cx="3494219" cy="3213158"/>
                </a:xfrm>
              </p:grpSpPr>
              <p:pic>
                <p:nvPicPr>
                  <p:cNvPr id="64" name="Picture 2" descr="Image result for phase diagrams">
                    <a:extLst>
                      <a:ext uri="{FF2B5EF4-FFF2-40B4-BE49-F238E27FC236}">
                        <a16:creationId xmlns:a16="http://schemas.microsoft.com/office/drawing/2014/main" id="{8F07B9DE-311E-714A-BF11-6544EABF38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89A7E48-05D9-A34F-894D-1AA4B40FD70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DE5AF975-7037-9A4B-BACB-4359625B0BE4}"/>
                      </a:ext>
                    </a:extLst>
                  </p:cNvPr>
                  <p:cNvSpPr/>
                  <p:nvPr/>
                </p:nvSpPr>
                <p:spPr>
                  <a:xfrm>
                    <a:off x="3382605" y="4251159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</p:grp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7C73C1BD-831B-9B40-A50E-84FC2DE5A2A1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3A53E11-778B-F943-B64C-0805AD05AF47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E4E456C-AFF5-9A42-A2EB-EBA328EA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253801" y="3137495"/>
              <a:ext cx="3510745" cy="0"/>
            </a:xfrm>
            <a:prstGeom prst="line">
              <a:avLst/>
            </a:prstGeom>
            <a:ln w="635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DC0005-BEAC-CB45-9D6D-9D89458F4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524" y="3162075"/>
              <a:ext cx="11252" cy="1957114"/>
            </a:xfrm>
            <a:prstGeom prst="line">
              <a:avLst/>
            </a:prstGeom>
            <a:ln w="63500">
              <a:solidFill>
                <a:srgbClr val="FF0000">
                  <a:alpha val="45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44A4FC-EDFA-0442-9D10-4E6CC325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02" y="1725361"/>
            <a:ext cx="4551521" cy="26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0751F6-4499-3241-93C0-482E5C5B125F}"/>
              </a:ext>
            </a:extLst>
          </p:cNvPr>
          <p:cNvSpPr txBox="1"/>
          <p:nvPr/>
        </p:nvSpPr>
        <p:spPr>
          <a:xfrm>
            <a:off x="295660" y="2574706"/>
            <a:ext cx="251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b="0" dirty="0">
                <a:solidFill>
                  <a:srgbClr val="FF0000"/>
                </a:solidFill>
              </a:rPr>
              <a:t>tmospheric pressure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372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CD4677F-2A3D-7041-AF62-99AB06B3A94E}"/>
              </a:ext>
            </a:extLst>
          </p:cNvPr>
          <p:cNvSpPr txBox="1"/>
          <p:nvPr/>
        </p:nvSpPr>
        <p:spPr>
          <a:xfrm>
            <a:off x="-7992" y="2076"/>
            <a:ext cx="1219999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Boiling on Mt. Rainier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8CF01-924A-B541-8280-0485F61AEFC1}"/>
              </a:ext>
            </a:extLst>
          </p:cNvPr>
          <p:cNvSpPr txBox="1"/>
          <p:nvPr/>
        </p:nvSpPr>
        <p:spPr>
          <a:xfrm>
            <a:off x="7897339" y="4418866"/>
            <a:ext cx="394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Boiling happens at a lower temperature on Mt. Rainier because atmospheric pressure is lower there.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A2598A-429E-234E-BAEA-B1941676C874}"/>
              </a:ext>
            </a:extLst>
          </p:cNvPr>
          <p:cNvGrpSpPr/>
          <p:nvPr/>
        </p:nvGrpSpPr>
        <p:grpSpPr>
          <a:xfrm>
            <a:off x="295660" y="487187"/>
            <a:ext cx="6708870" cy="4630748"/>
            <a:chOff x="3820340" y="935166"/>
            <a:chExt cx="6708870" cy="422380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2BEFB79-1C0D-3E4A-AE41-E3F3CF208DD3}"/>
                </a:ext>
              </a:extLst>
            </p:cNvPr>
            <p:cNvGrpSpPr/>
            <p:nvPr/>
          </p:nvGrpSpPr>
          <p:grpSpPr>
            <a:xfrm>
              <a:off x="5961535" y="935166"/>
              <a:ext cx="4567675" cy="4223801"/>
              <a:chOff x="4270169" y="240930"/>
              <a:chExt cx="3148181" cy="2640358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4F845E6-0F97-7E4B-90C0-7192EE1008C9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640358"/>
                <a:chOff x="8122016" y="738525"/>
                <a:chExt cx="3611879" cy="297926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6125C1BE-00EE-3142-903C-A8DFAC7A27C5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2979268"/>
                  <a:chOff x="223734" y="1499666"/>
                  <a:chExt cx="3074185" cy="2961123"/>
                </a:xfrm>
              </p:grpSpPr>
              <p:pic>
                <p:nvPicPr>
                  <p:cNvPr id="64" name="Picture 2" descr="Image result for phase diagrams">
                    <a:extLst>
                      <a:ext uri="{FF2B5EF4-FFF2-40B4-BE49-F238E27FC236}">
                        <a16:creationId xmlns:a16="http://schemas.microsoft.com/office/drawing/2014/main" id="{8F07B9DE-311E-714A-BF11-6544EABF38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89A7E48-05D9-A34F-894D-1AA4B40FD70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</p:grp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7C73C1BD-831B-9B40-A50E-84FC2DE5A2A1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3A53E11-778B-F943-B64C-0805AD05AF47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1E9859-89E1-1C46-BB79-B4655AA448F1}"/>
                </a:ext>
              </a:extLst>
            </p:cNvPr>
            <p:cNvGrpSpPr/>
            <p:nvPr/>
          </p:nvGrpSpPr>
          <p:grpSpPr>
            <a:xfrm>
              <a:off x="3820340" y="2839235"/>
              <a:ext cx="5944206" cy="364948"/>
              <a:chOff x="3761929" y="2851935"/>
              <a:chExt cx="5870309" cy="364948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E4E456C-AFF5-9A42-A2EB-EBA328EAF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5138" y="3150195"/>
                <a:ext cx="346710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197762-08DF-774E-A8A9-C98E20483E7A}"/>
                  </a:ext>
                </a:extLst>
              </p:cNvPr>
              <p:cNvSpPr txBox="1"/>
              <p:nvPr/>
            </p:nvSpPr>
            <p:spPr>
              <a:xfrm>
                <a:off x="3761929" y="2851935"/>
                <a:ext cx="2487920" cy="36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Atmospheric pressure</a:t>
                </a:r>
              </a:p>
            </p:txBody>
          </p: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DC0005-BEAC-CB45-9D6D-9D89458F4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524" y="3162075"/>
              <a:ext cx="11252" cy="1957114"/>
            </a:xfrm>
            <a:prstGeom prst="line">
              <a:avLst/>
            </a:prstGeom>
            <a:ln w="63500">
              <a:solidFill>
                <a:srgbClr val="FF0000">
                  <a:alpha val="45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0E4928-CBD4-074D-BFE3-A16BE71A1446}"/>
              </a:ext>
            </a:extLst>
          </p:cNvPr>
          <p:cNvCxnSpPr>
            <a:cxnSpLocks/>
          </p:cNvCxnSpPr>
          <p:nvPr/>
        </p:nvCxnSpPr>
        <p:spPr>
          <a:xfrm flipV="1">
            <a:off x="5931483" y="3429000"/>
            <a:ext cx="0" cy="1643345"/>
          </a:xfrm>
          <a:prstGeom prst="line">
            <a:avLst/>
          </a:prstGeom>
          <a:ln w="63500">
            <a:solidFill>
              <a:srgbClr val="FF0000">
                <a:alpha val="4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32814B-0AFC-9645-9AFD-FE8278557938}"/>
              </a:ext>
            </a:extLst>
          </p:cNvPr>
          <p:cNvCxnSpPr>
            <a:cxnSpLocks/>
          </p:cNvCxnSpPr>
          <p:nvPr/>
        </p:nvCxnSpPr>
        <p:spPr>
          <a:xfrm>
            <a:off x="2729121" y="3429000"/>
            <a:ext cx="3218479" cy="0"/>
          </a:xfrm>
          <a:prstGeom prst="line">
            <a:avLst/>
          </a:prstGeom>
          <a:ln w="63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429983-8ECB-FC49-9352-2D6C32F03361}"/>
              </a:ext>
            </a:extLst>
          </p:cNvPr>
          <p:cNvSpPr txBox="1"/>
          <p:nvPr/>
        </p:nvSpPr>
        <p:spPr>
          <a:xfrm>
            <a:off x="828587" y="3206031"/>
            <a:ext cx="251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</a:rPr>
              <a:t>On Mt. Rainier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65FB1-DE85-1941-8D7B-81F3323E93C2}"/>
              </a:ext>
            </a:extLst>
          </p:cNvPr>
          <p:cNvSpPr/>
          <p:nvPr/>
        </p:nvSpPr>
        <p:spPr>
          <a:xfrm>
            <a:off x="7130361" y="4790106"/>
            <a:ext cx="498266" cy="721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</a:t>
            </a:r>
          </a:p>
        </p:txBody>
      </p:sp>
      <p:pic>
        <p:nvPicPr>
          <p:cNvPr id="1026" name="Picture 2" descr="Camping Food Safety Tips : TripHobo Travel Blog">
            <a:extLst>
              <a:ext uri="{FF2B5EF4-FFF2-40B4-BE49-F238E27FC236}">
                <a16:creationId xmlns:a16="http://schemas.microsoft.com/office/drawing/2014/main" id="{6193E7DA-BC21-C943-8E5B-49F4A728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824" y="869474"/>
            <a:ext cx="4033711" cy="30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CD4677F-2A3D-7041-AF62-99AB06B3A94E}"/>
              </a:ext>
            </a:extLst>
          </p:cNvPr>
          <p:cNvSpPr txBox="1"/>
          <p:nvPr/>
        </p:nvSpPr>
        <p:spPr>
          <a:xfrm>
            <a:off x="3730" y="2076"/>
            <a:ext cx="1218827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</a:t>
            </a:r>
            <a:r>
              <a:rPr lang="en-US" sz="2400" b="1" dirty="0" err="1"/>
              <a:t>Raoult</a:t>
            </a:r>
            <a:r>
              <a:rPr lang="en-US" sz="2400" b="1" dirty="0"/>
              <a:t> explains boiling point elevation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4823A2C-9067-CC4A-A8BA-03AA04C2061B}"/>
              </a:ext>
            </a:extLst>
          </p:cNvPr>
          <p:cNvCxnSpPr>
            <a:cxnSpLocks/>
          </p:cNvCxnSpPr>
          <p:nvPr/>
        </p:nvCxnSpPr>
        <p:spPr>
          <a:xfrm>
            <a:off x="6194096" y="5236709"/>
            <a:ext cx="35829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8CF01-924A-B541-8280-0485F61AEFC1}"/>
                  </a:ext>
                </a:extLst>
              </p:cNvPr>
              <p:cNvSpPr txBox="1"/>
              <p:nvPr/>
            </p:nvSpPr>
            <p:spPr>
              <a:xfrm>
                <a:off x="159516" y="5470672"/>
                <a:ext cx="11863449" cy="772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you add salt to boiling water, it’ll stop boiling (for a moment, anyway) because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With the burner on, the </a:t>
                </a:r>
                <a:r>
                  <a:rPr lang="en-US" sz="2000" b="1" dirty="0"/>
                  <a:t>temperature will go up </a:t>
                </a:r>
                <a:r>
                  <a:rPr lang="en-US" sz="2000" dirty="0"/>
                  <a:t>until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2000" dirty="0"/>
                  <a:t> reaches atmospheric pressure again.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8CF01-924A-B541-8280-0485F61AE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6" y="5470672"/>
                <a:ext cx="11863449" cy="772391"/>
              </a:xfrm>
              <a:prstGeom prst="rect">
                <a:avLst/>
              </a:prstGeom>
              <a:blipFill>
                <a:blip r:embed="rId2"/>
                <a:stretch>
                  <a:fillRect l="-428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BA2598A-429E-234E-BAEA-B1941676C874}"/>
              </a:ext>
            </a:extLst>
          </p:cNvPr>
          <p:cNvGrpSpPr/>
          <p:nvPr/>
        </p:nvGrpSpPr>
        <p:grpSpPr>
          <a:xfrm>
            <a:off x="2436855" y="487187"/>
            <a:ext cx="4567675" cy="5242177"/>
            <a:chOff x="5961535" y="935166"/>
            <a:chExt cx="4567675" cy="47814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73010B7-A005-214E-8E39-20D152E081D5}"/>
                </a:ext>
              </a:extLst>
            </p:cNvPr>
            <p:cNvGrpSpPr/>
            <p:nvPr/>
          </p:nvGrpSpPr>
          <p:grpSpPr>
            <a:xfrm>
              <a:off x="5961535" y="935166"/>
              <a:ext cx="4567675" cy="4781498"/>
              <a:chOff x="1376694" y="1157097"/>
              <a:chExt cx="4672414" cy="4701092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2BEFB79-1C0D-3E4A-AE41-E3F3CF208DD3}"/>
                  </a:ext>
                </a:extLst>
              </p:cNvPr>
              <p:cNvGrpSpPr/>
              <p:nvPr/>
            </p:nvGrpSpPr>
            <p:grpSpPr>
              <a:xfrm>
                <a:off x="1376694" y="1157097"/>
                <a:ext cx="4672414" cy="4701092"/>
                <a:chOff x="4270169" y="240930"/>
                <a:chExt cx="3148181" cy="298898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A4F845E6-0F97-7E4B-90C0-7192EE1008C9}"/>
                    </a:ext>
                  </a:extLst>
                </p:cNvPr>
                <p:cNvGrpSpPr/>
                <p:nvPr/>
              </p:nvGrpSpPr>
              <p:grpSpPr>
                <a:xfrm>
                  <a:off x="4270169" y="240930"/>
                  <a:ext cx="3148181" cy="2988982"/>
                  <a:chOff x="8122016" y="738525"/>
                  <a:chExt cx="3611879" cy="3372641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6125C1BE-00EE-3142-903C-A8DFAC7A27C5}"/>
                      </a:ext>
                    </a:extLst>
                  </p:cNvPr>
                  <p:cNvGrpSpPr/>
                  <p:nvPr/>
                </p:nvGrpSpPr>
                <p:grpSpPr>
                  <a:xfrm>
                    <a:off x="8122016" y="738525"/>
                    <a:ext cx="3611879" cy="3372641"/>
                    <a:chOff x="223734" y="1499666"/>
                    <a:chExt cx="3074185" cy="3352100"/>
                  </a:xfrm>
                </p:grpSpPr>
                <p:pic>
                  <p:nvPicPr>
                    <p:cNvPr id="64" name="Picture 2" descr="Image result for phase diagrams">
                      <a:extLst>
                        <a:ext uri="{FF2B5EF4-FFF2-40B4-BE49-F238E27FC236}">
                          <a16:creationId xmlns:a16="http://schemas.microsoft.com/office/drawing/2014/main" id="{8F07B9DE-311E-714A-BF11-6544EABF38A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3" b="5795"/>
                    <a:stretch/>
                  </p:blipFill>
                  <p:spPr bwMode="auto">
                    <a:xfrm>
                      <a:off x="406438" y="1828307"/>
                      <a:ext cx="2891481" cy="26324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889A7E48-05D9-A34F-894D-1AA4B40FD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34" y="1499666"/>
                      <a:ext cx="3433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P</a:t>
                      </a:r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E5AF975-7037-9A4B-BACB-4359625B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7899" y="4390101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</p:grpSp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7C73C1BD-831B-9B40-A50E-84FC2DE5A2A1}"/>
                      </a:ext>
                    </a:extLst>
                  </p:cNvPr>
                  <p:cNvSpPr/>
                  <p:nvPr/>
                </p:nvSpPr>
                <p:spPr>
                  <a:xfrm>
                    <a:off x="9483213" y="1968497"/>
                    <a:ext cx="1823428" cy="1241951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3A53E11-778B-F943-B64C-0805AD05AF47}"/>
                    </a:ext>
                  </a:extLst>
                </p:cNvPr>
                <p:cNvCxnSpPr>
                  <a:cxnSpLocks/>
                  <a:stCxn id="63" idx="5"/>
                </p:cNvCxnSpPr>
                <p:nvPr/>
              </p:nvCxnSpPr>
              <p:spPr>
                <a:xfrm flipV="1">
                  <a:off x="6806386" y="1228099"/>
                  <a:ext cx="300338" cy="510811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0B9B29D-F3BE-904E-AA18-306809DB9066}"/>
                  </a:ext>
                </a:extLst>
              </p:cNvPr>
              <p:cNvSpPr/>
              <p:nvPr/>
            </p:nvSpPr>
            <p:spPr>
              <a:xfrm>
                <a:off x="2679701" y="3023942"/>
                <a:ext cx="2969102" cy="1929057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1E9859-89E1-1C46-BB79-B4655AA448F1}"/>
                </a:ext>
              </a:extLst>
            </p:cNvPr>
            <p:cNvGrpSpPr/>
            <p:nvPr/>
          </p:nvGrpSpPr>
          <p:grpSpPr>
            <a:xfrm>
              <a:off x="6372550" y="3137495"/>
              <a:ext cx="3617832" cy="1957114"/>
              <a:chOff x="6282411" y="3150195"/>
              <a:chExt cx="3572856" cy="1957114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E4E456C-AFF5-9A42-A2EB-EBA328EAF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2411" y="3150195"/>
                <a:ext cx="346710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C17D44A-2FBF-0B4E-91D7-544B2D01DF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4015" y="3150195"/>
                <a:ext cx="11252" cy="1957114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DC0005-BEAC-CB45-9D6D-9D89458F4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524" y="3162075"/>
              <a:ext cx="11252" cy="1957114"/>
            </a:xfrm>
            <a:prstGeom prst="line">
              <a:avLst/>
            </a:prstGeom>
            <a:ln w="63500">
              <a:solidFill>
                <a:srgbClr val="FF0000">
                  <a:alpha val="45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44A4FC-EDFA-0442-9D10-4E6CC325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02" y="1725361"/>
            <a:ext cx="4551521" cy="26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176F2D-B36F-5B4F-8047-E5B85FF61262}"/>
              </a:ext>
            </a:extLst>
          </p:cNvPr>
          <p:cNvSpPr txBox="1"/>
          <p:nvPr/>
        </p:nvSpPr>
        <p:spPr>
          <a:xfrm>
            <a:off x="295660" y="2574706"/>
            <a:ext cx="2519239" cy="70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Standard atmospheric pressure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59A62-9005-364E-8C88-6B02680CA431}"/>
              </a:ext>
            </a:extLst>
          </p:cNvPr>
          <p:cNvSpPr txBox="1"/>
          <p:nvPr/>
        </p:nvSpPr>
        <p:spPr>
          <a:xfrm>
            <a:off x="8422589" y="2810161"/>
            <a:ext cx="2173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/>
              <a:t>NaCl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522EAB-5A4F-B442-8E35-42B0800833D7}"/>
                  </a:ext>
                </a:extLst>
              </p:cNvPr>
              <p:cNvSpPr txBox="1"/>
              <p:nvPr/>
            </p:nvSpPr>
            <p:spPr>
              <a:xfrm>
                <a:off x="4526223" y="3893580"/>
                <a:ext cx="3616581" cy="43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522EAB-5A4F-B442-8E35-42B080083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23" y="3893580"/>
                <a:ext cx="3616581" cy="435312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DFB579-B048-7841-9413-CC04DF21685E}"/>
                  </a:ext>
                </a:extLst>
              </p:cNvPr>
              <p:cNvSpPr txBox="1"/>
              <p:nvPr/>
            </p:nvSpPr>
            <p:spPr>
              <a:xfrm>
                <a:off x="4033817" y="2412429"/>
                <a:ext cx="3616581" cy="43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DFB579-B048-7841-9413-CC04DF21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817" y="2412429"/>
                <a:ext cx="3616581" cy="435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476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1723" y="2305"/>
            <a:ext cx="122037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Isobaric thermal expansivity of an ideal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143436" y="1729341"/>
                <a:ext cx="11772275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Before, we said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. Although this value has resulted in a sea level rise of 20 cm,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is still  pretty small.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We’d expect the thermal expansivity of </a:t>
                </a:r>
                <a:r>
                  <a:rPr lang="en-US" sz="2400" b="1" dirty="0"/>
                  <a:t>gases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a lot bigger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tasks: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Offline: Derive an algebraic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, assuming an ideal gas.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Python: Get a numerical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 under typical Earthly conditions.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729341"/>
                <a:ext cx="11772275" cy="3416320"/>
              </a:xfrm>
              <a:prstGeom prst="rect">
                <a:avLst/>
              </a:prstGeom>
              <a:blipFill>
                <a:blip r:embed="rId2"/>
                <a:stretch>
                  <a:fillRect l="-862" t="-1111" r="-647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/>
              <p:nvPr/>
            </p:nvSpPr>
            <p:spPr>
              <a:xfrm>
                <a:off x="3314612" y="724291"/>
                <a:ext cx="1946157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12" y="724291"/>
                <a:ext cx="1946157" cy="69313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45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1723" y="2305"/>
            <a:ext cx="122037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2. Isothermal compressibility of an ideal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143436" y="1729341"/>
                <a:ext cx="11772275" cy="3420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Before, we said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, and we used it to show that water should be 5% denser at the bottom of the ocean.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We’d expect the isothermal compressibility of </a:t>
                </a:r>
                <a:r>
                  <a:rPr lang="en-US" sz="2400" b="1" dirty="0"/>
                  <a:t>gases</a:t>
                </a:r>
                <a:r>
                  <a:rPr lang="en-US" sz="2400" dirty="0"/>
                  <a:t> to be </a:t>
                </a:r>
                <a:r>
                  <a:rPr lang="en-US" sz="2400" b="1" dirty="0"/>
                  <a:t>a lot bigger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tasks: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Offline: Derive an algebraic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, assuming an ideal gas.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Python: Get a numerical value for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under typical Earthly conditions.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729341"/>
                <a:ext cx="11772275" cy="3420488"/>
              </a:xfrm>
              <a:prstGeom prst="rect">
                <a:avLst/>
              </a:prstGeom>
              <a:blipFill>
                <a:blip r:embed="rId2"/>
                <a:stretch>
                  <a:fillRect l="-862" t="-111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/>
              <p:nvPr/>
            </p:nvSpPr>
            <p:spPr>
              <a:xfrm>
                <a:off x="3314612" y="724291"/>
                <a:ext cx="2781388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2FF52-0C0E-D344-A820-2DED01BD7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12" y="724291"/>
                <a:ext cx="2781388" cy="693138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12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11723" y="14028"/>
            <a:ext cx="122037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3. Molality and mole fraction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1557123" cy="52644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b="1" dirty="0"/>
                  <a:t>solute’s molality</a:t>
                </a:r>
                <a:r>
                  <a:rPr lang="en-US" sz="2400" dirty="0"/>
                  <a:t>, usually given in moles/kg.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mole fraction of the solvent</a:t>
                </a:r>
                <a:r>
                  <a:rPr lang="en-US" sz="2400" dirty="0"/>
                  <a:t>. From this, we said that</a:t>
                </a:r>
              </a:p>
              <a:p>
                <a:endParaRPr lang="en-US" sz="24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Your tasks: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Offline: Derive the third equation from the first two? </a:t>
                </a:r>
                <a:r>
                  <a:rPr lang="en-US" sz="2400" i="1" dirty="0"/>
                  <a:t>Hint</a:t>
                </a:r>
                <a:r>
                  <a:rPr lang="en-US" sz="2400" dirty="0"/>
                  <a:t>: Insert 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into the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. You’ll eventually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Python: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when the solvent is water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1557123" cy="5264454"/>
              </a:xfrm>
              <a:prstGeom prst="rect">
                <a:avLst/>
              </a:prstGeom>
              <a:blipFill>
                <a:blip r:embed="rId2"/>
                <a:stretch>
                  <a:fillRect l="-6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98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-11723" y="2305"/>
                <a:ext cx="12203723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4. Deriving the </a:t>
                </a:r>
                <a:r>
                  <a:rPr lang="en-US" sz="2400" b="1" dirty="0" err="1"/>
                  <a:t>cryoscopic</a:t>
                </a:r>
                <a:r>
                  <a:rPr lang="en-US" sz="2400" b="1" dirty="0"/>
                  <a:t>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/>
                  <a:t> using dimensional analysis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23" y="2305"/>
                <a:ext cx="12203723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D8640A1-1F37-6F43-8CC3-E993D47EED8D}"/>
              </a:ext>
            </a:extLst>
          </p:cNvPr>
          <p:cNvGrpSpPr/>
          <p:nvPr/>
        </p:nvGrpSpPr>
        <p:grpSpPr>
          <a:xfrm>
            <a:off x="106077" y="784929"/>
            <a:ext cx="3607990" cy="3182749"/>
            <a:chOff x="1654383" y="1617994"/>
            <a:chExt cx="4394724" cy="383716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160B6-E73C-F447-8E57-94790D4CCAFB}"/>
                </a:ext>
              </a:extLst>
            </p:cNvPr>
            <p:cNvGrpSpPr/>
            <p:nvPr/>
          </p:nvGrpSpPr>
          <p:grpSpPr>
            <a:xfrm>
              <a:off x="1654383" y="1617994"/>
              <a:ext cx="4394724" cy="3837168"/>
              <a:chOff x="406437" y="1828307"/>
              <a:chExt cx="2891481" cy="2736082"/>
            </a:xfrm>
          </p:grpSpPr>
          <p:pic>
            <p:nvPicPr>
              <p:cNvPr id="12" name="Picture 2" descr="Image result for phase diagrams">
                <a:extLst>
                  <a:ext uri="{FF2B5EF4-FFF2-40B4-BE49-F238E27FC236}">
                    <a16:creationId xmlns:a16="http://schemas.microsoft.com/office/drawing/2014/main" id="{8DE4C621-6608-C245-9A00-D8ACD526C3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406437" y="1828307"/>
                <a:ext cx="2891481" cy="2632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36F1C3-96CF-1141-9BF8-C01E52C4B834}"/>
                  </a:ext>
                </a:extLst>
              </p:cNvPr>
              <p:cNvSpPr/>
              <p:nvPr/>
            </p:nvSpPr>
            <p:spPr>
              <a:xfrm>
                <a:off x="524012" y="1860175"/>
                <a:ext cx="343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P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E7E2A3-C93F-1F46-8927-070D1E7196C2}"/>
                  </a:ext>
                </a:extLst>
              </p:cNvPr>
              <p:cNvSpPr/>
              <p:nvPr/>
            </p:nvSpPr>
            <p:spPr>
              <a:xfrm>
                <a:off x="2842920" y="4102724"/>
                <a:ext cx="3353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T</a:t>
                </a:r>
              </a:p>
            </p:txBody>
          </p:sp>
        </p:grp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D023584-0BC8-1E49-8305-4001944FC628}"/>
                </a:ext>
              </a:extLst>
            </p:cNvPr>
            <p:cNvSpPr/>
            <p:nvPr/>
          </p:nvSpPr>
          <p:spPr>
            <a:xfrm>
              <a:off x="2679701" y="3023942"/>
              <a:ext cx="2969102" cy="1929057"/>
            </a:xfrm>
            <a:custGeom>
              <a:avLst/>
              <a:gdLst>
                <a:gd name="connsiteX0" fmla="*/ 0 w 1823428"/>
                <a:gd name="connsiteY0" fmla="*/ 1241951 h 1241951"/>
                <a:gd name="connsiteX1" fmla="*/ 353961 w 1823428"/>
                <a:gd name="connsiteY1" fmla="*/ 1153461 h 1241951"/>
                <a:gd name="connsiteX2" fmla="*/ 693174 w 1823428"/>
                <a:gd name="connsiteY2" fmla="*/ 1064970 h 1241951"/>
                <a:gd name="connsiteX3" fmla="*/ 988142 w 1823428"/>
                <a:gd name="connsiteY3" fmla="*/ 917486 h 1241951"/>
                <a:gd name="connsiteX4" fmla="*/ 1283110 w 1823428"/>
                <a:gd name="connsiteY4" fmla="*/ 725757 h 1241951"/>
                <a:gd name="connsiteX5" fmla="*/ 1548581 w 1823428"/>
                <a:gd name="connsiteY5" fmla="*/ 460286 h 1241951"/>
                <a:gd name="connsiteX6" fmla="*/ 1799303 w 1823428"/>
                <a:gd name="connsiteY6" fmla="*/ 32583 h 1241951"/>
                <a:gd name="connsiteX7" fmla="*/ 1799303 w 1823428"/>
                <a:gd name="connsiteY7" fmla="*/ 62080 h 124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428" h="1241951">
                  <a:moveTo>
                    <a:pt x="0" y="1241951"/>
                  </a:moveTo>
                  <a:lnTo>
                    <a:pt x="353961" y="1153461"/>
                  </a:lnTo>
                  <a:cubicBezTo>
                    <a:pt x="469490" y="1123964"/>
                    <a:pt x="587477" y="1104299"/>
                    <a:pt x="693174" y="1064970"/>
                  </a:cubicBezTo>
                  <a:cubicBezTo>
                    <a:pt x="798871" y="1025641"/>
                    <a:pt x="889819" y="974021"/>
                    <a:pt x="988142" y="917486"/>
                  </a:cubicBezTo>
                  <a:cubicBezTo>
                    <a:pt x="1086465" y="860950"/>
                    <a:pt x="1189704" y="801957"/>
                    <a:pt x="1283110" y="725757"/>
                  </a:cubicBezTo>
                  <a:cubicBezTo>
                    <a:pt x="1376517" y="649557"/>
                    <a:pt x="1462549" y="575815"/>
                    <a:pt x="1548581" y="460286"/>
                  </a:cubicBezTo>
                  <a:cubicBezTo>
                    <a:pt x="1634613" y="344757"/>
                    <a:pt x="1757516" y="98951"/>
                    <a:pt x="1799303" y="32583"/>
                  </a:cubicBezTo>
                  <a:cubicBezTo>
                    <a:pt x="1841090" y="-33785"/>
                    <a:pt x="1820196" y="14147"/>
                    <a:pt x="1799303" y="62080"/>
                  </a:cubicBezTo>
                </a:path>
              </a:pathLst>
            </a:custGeom>
            <a:noFill/>
            <a:ln w="10160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84B186-D4F9-8441-816B-10078DDDFC20}"/>
                  </a:ext>
                </a:extLst>
              </p:cNvPr>
              <p:cNvSpPr txBox="1"/>
              <p:nvPr/>
            </p:nvSpPr>
            <p:spPr>
              <a:xfrm>
                <a:off x="7341996" y="1415467"/>
                <a:ext cx="436132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B0F0"/>
                    </a:solidFill>
                  </a:rPr>
                  <a:t>Blagden says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sSub>
                      <m:sSubPr>
                        <m:ctrlP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2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84B186-D4F9-8441-816B-10078DDD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996" y="1415467"/>
                <a:ext cx="4361321" cy="769441"/>
              </a:xfrm>
              <a:prstGeom prst="rect">
                <a:avLst/>
              </a:prstGeom>
              <a:blipFill>
                <a:blip r:embed="rId4"/>
                <a:stretch>
                  <a:fillRect l="-1449" t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nut 16">
            <a:extLst>
              <a:ext uri="{FF2B5EF4-FFF2-40B4-BE49-F238E27FC236}">
                <a16:creationId xmlns:a16="http://schemas.microsoft.com/office/drawing/2014/main" id="{ED02BBAF-B3A6-A34E-B02E-5538D4CDF1AF}"/>
              </a:ext>
            </a:extLst>
          </p:cNvPr>
          <p:cNvSpPr/>
          <p:nvPr/>
        </p:nvSpPr>
        <p:spPr>
          <a:xfrm>
            <a:off x="937910" y="2925898"/>
            <a:ext cx="704394" cy="658004"/>
          </a:xfrm>
          <a:prstGeom prst="donu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9BD91-9238-7942-8D2B-4E74D91FC32E}"/>
              </a:ext>
            </a:extLst>
          </p:cNvPr>
          <p:cNvGrpSpPr/>
          <p:nvPr/>
        </p:nvGrpSpPr>
        <p:grpSpPr>
          <a:xfrm>
            <a:off x="7624586" y="2183309"/>
            <a:ext cx="2419912" cy="1485178"/>
            <a:chOff x="6594134" y="3406843"/>
            <a:chExt cx="4086660" cy="285983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7EF1218-EE49-D144-86E6-45C09D59B0BF}"/>
                </a:ext>
              </a:extLst>
            </p:cNvPr>
            <p:cNvGrpSpPr/>
            <p:nvPr/>
          </p:nvGrpSpPr>
          <p:grpSpPr>
            <a:xfrm>
              <a:off x="6594134" y="3406843"/>
              <a:ext cx="4086660" cy="2859837"/>
              <a:chOff x="6308476" y="3897886"/>
              <a:chExt cx="4086660" cy="285983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7682FAF-8038-7F4B-B647-3EAF9906EFE7}"/>
                  </a:ext>
                </a:extLst>
              </p:cNvPr>
              <p:cNvGrpSpPr/>
              <p:nvPr/>
            </p:nvGrpSpPr>
            <p:grpSpPr>
              <a:xfrm>
                <a:off x="6668396" y="4643304"/>
                <a:ext cx="2845474" cy="1732125"/>
                <a:chOff x="6626831" y="4463192"/>
                <a:chExt cx="2845474" cy="1732125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A8B1B06-9988-A34D-9B16-1E31B33A1C01}"/>
                    </a:ext>
                  </a:extLst>
                </p:cNvPr>
                <p:cNvCxnSpPr/>
                <p:nvPr/>
              </p:nvCxnSpPr>
              <p:spPr>
                <a:xfrm>
                  <a:off x="6626831" y="4463192"/>
                  <a:ext cx="0" cy="173212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07C6480-5ACE-9D4E-8DDB-23DD314F5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6832" y="6184945"/>
                  <a:ext cx="2845473" cy="103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7A31761-8601-0541-A2D5-E4E637481A59}"/>
                      </a:ext>
                    </a:extLst>
                  </p:cNvPr>
                  <p:cNvSpPr txBox="1"/>
                  <p:nvPr/>
                </p:nvSpPr>
                <p:spPr>
                  <a:xfrm>
                    <a:off x="9372027" y="6134224"/>
                    <a:ext cx="1023109" cy="6234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2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0FBFBDAB-EC97-AF47-97A1-5D2D9EAE27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2027" y="6134224"/>
                    <a:ext cx="1023109" cy="6234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30D2331-947A-1642-8460-CA7883723C7D}"/>
                      </a:ext>
                    </a:extLst>
                  </p:cNvPr>
                  <p:cNvSpPr txBox="1"/>
                  <p:nvPr/>
                </p:nvSpPr>
                <p:spPr>
                  <a:xfrm>
                    <a:off x="6308476" y="3897886"/>
                    <a:ext cx="711116" cy="6234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a14:m>
                    <a:r>
                      <a:rPr lang="en-US" sz="2200" dirty="0">
                        <a:solidFill>
                          <a:srgbClr val="7030A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30D2331-947A-1642-8460-CA7883723C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8476" y="3897886"/>
                    <a:ext cx="711116" cy="6234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941" r="-41176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53B1D3-DEE6-A444-A6FA-8AE5470285C3}"/>
                  </a:ext>
                </a:extLst>
              </p:cNvPr>
              <p:cNvSpPr/>
              <p:nvPr/>
            </p:nvSpPr>
            <p:spPr>
              <a:xfrm>
                <a:off x="7038109" y="5985162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0408546-0560-4741-BA93-AFF5F8113159}"/>
                  </a:ext>
                </a:extLst>
              </p:cNvPr>
              <p:cNvSpPr/>
              <p:nvPr/>
            </p:nvSpPr>
            <p:spPr>
              <a:xfrm>
                <a:off x="6594762" y="6289967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0D84631-EAD3-ED4D-9D1E-3EC19F2ADCC8}"/>
                  </a:ext>
                </a:extLst>
              </p:cNvPr>
              <p:cNvSpPr/>
              <p:nvPr/>
            </p:nvSpPr>
            <p:spPr>
              <a:xfrm>
                <a:off x="7620002" y="5694214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1CE6550-9638-774A-B6A1-D4B7B5253BC3}"/>
                  </a:ext>
                </a:extLst>
              </p:cNvPr>
              <p:cNvSpPr/>
              <p:nvPr/>
            </p:nvSpPr>
            <p:spPr>
              <a:xfrm>
                <a:off x="8077202" y="5472540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3E26D75-A7C2-AD4C-8DBF-D2254E07B2F4}"/>
                  </a:ext>
                </a:extLst>
              </p:cNvPr>
              <p:cNvSpPr/>
              <p:nvPr/>
            </p:nvSpPr>
            <p:spPr>
              <a:xfrm>
                <a:off x="8589820" y="5250866"/>
                <a:ext cx="138546" cy="1501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DB6E81-197D-734D-8271-151E9F5C1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2110" y="4644900"/>
              <a:ext cx="2364192" cy="1266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4CD1C3-F9C4-8B4F-87F0-678FB3794A69}"/>
                  </a:ext>
                </a:extLst>
              </p:cNvPr>
              <p:cNvSpPr txBox="1"/>
              <p:nvPr/>
            </p:nvSpPr>
            <p:spPr>
              <a:xfrm>
                <a:off x="106077" y="3896122"/>
                <a:ext cx="11833135" cy="2786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200" dirty="0"/>
                  <a:t> is some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𝒇𝒖𝒔</m:t>
                        </m:r>
                      </m:sub>
                    </m:sSub>
                  </m:oMath>
                </a14:m>
                <a:r>
                  <a:rPr lang="en-US" sz="22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200" dirty="0"/>
                  <a:t>, </a:t>
                </a:r>
              </a:p>
              <a:p>
                <a:r>
                  <a:rPr lang="en-US" sz="2200" dirty="0"/>
                  <a:t>Offline: Use dimensional analysis to find an algebraic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Python: Use that expression to calculate a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200" dirty="0"/>
                  <a:t>, for water. 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Hints: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must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𝑘𝑔</m:t>
                        </m:r>
                      </m:den>
                    </m:f>
                  </m:oMath>
                </a14:m>
                <a:r>
                  <a:rPr lang="en-US" sz="2200" dirty="0"/>
                  <a:t>. Also, it’s reasonable to guess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. </a:t>
                </a:r>
                <a:r>
                  <a:rPr lang="en-US" sz="2400" dirty="0"/>
                  <a:t>Why?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will be </a:t>
                </a:r>
                <a:r>
                  <a:rPr lang="en-US" sz="2400" b="1" dirty="0"/>
                  <a:t>big</a:t>
                </a:r>
                <a:r>
                  <a:rPr lang="en-US" sz="2400" dirty="0"/>
                  <a:t> when the difference between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𝒔𝒖𝒃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 slopes is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4CD1C3-F9C4-8B4F-87F0-678FB3794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7" y="3896122"/>
                <a:ext cx="11833135" cy="2786212"/>
              </a:xfrm>
              <a:prstGeom prst="rect">
                <a:avLst/>
              </a:prstGeom>
              <a:blipFill>
                <a:blip r:embed="rId10"/>
                <a:stretch>
                  <a:fillRect l="-643" t="-1357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78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E5BBB-9AFC-9C3A-45EB-4E67A678DD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Attribution studies: mainly thermal expansion so far (but melting land ice is a growing fraction)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3346FC7-7DEC-C59A-211D-87462CEEFE35}"/>
              </a:ext>
            </a:extLst>
          </p:cNvPr>
          <p:cNvGrpSpPr/>
          <p:nvPr/>
        </p:nvGrpSpPr>
        <p:grpSpPr>
          <a:xfrm>
            <a:off x="3209325" y="504567"/>
            <a:ext cx="5399902" cy="5848866"/>
            <a:chOff x="5968314" y="675502"/>
            <a:chExt cx="5399902" cy="5848866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A139A87-3FE9-89C9-6FD4-4E680E34A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0"/>
            <a:stretch/>
          </p:blipFill>
          <p:spPr bwMode="auto">
            <a:xfrm>
              <a:off x="5968314" y="675502"/>
              <a:ext cx="5399902" cy="5848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47B64F7B-09D6-B569-81CF-954C3916280D}"/>
                </a:ext>
              </a:extLst>
            </p:cNvPr>
            <p:cNvSpPr/>
            <p:nvPr/>
          </p:nvSpPr>
          <p:spPr>
            <a:xfrm>
              <a:off x="7018638" y="4300151"/>
              <a:ext cx="308919" cy="127274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ADEC2B-BC09-B4B7-DA48-D55D4601B84E}"/>
                </a:ext>
              </a:extLst>
            </p:cNvPr>
            <p:cNvSpPr txBox="1"/>
            <p:nvPr/>
          </p:nvSpPr>
          <p:spPr>
            <a:xfrm>
              <a:off x="6907427" y="4008567"/>
              <a:ext cx="2211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200 mm (20 cm)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05A67B-FCA5-178F-DC0F-5E545778B45C}"/>
              </a:ext>
            </a:extLst>
          </p:cNvPr>
          <p:cNvSpPr txBox="1"/>
          <p:nvPr/>
        </p:nvSpPr>
        <p:spPr>
          <a:xfrm>
            <a:off x="1157002" y="6477398"/>
            <a:ext cx="9877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assets.climatecentral.org</a:t>
            </a:r>
            <a:r>
              <a:rPr lang="en-US" sz="1600" dirty="0"/>
              <a:t>/images/made/11_2_14_upton_ipcc_synthesis_figure_1.1_1050_552_s_c1_c_c.png</a:t>
            </a:r>
          </a:p>
        </p:txBody>
      </p:sp>
    </p:spTree>
    <p:extLst>
      <p:ext uri="{BB962C8B-B14F-4D97-AF65-F5344CB8AC3E}">
        <p14:creationId xmlns:p14="http://schemas.microsoft.com/office/powerpoint/2010/main" val="349284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E5BBB-9AFC-9C3A-45EB-4E67A678DD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Attribution studies: mainly thermal expansion so far, but melting land ice is a growing fraction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C8CA59-5BA1-1936-0E59-25DDCA0FE874}"/>
              </a:ext>
            </a:extLst>
          </p:cNvPr>
          <p:cNvSpPr txBox="1"/>
          <p:nvPr/>
        </p:nvSpPr>
        <p:spPr>
          <a:xfrm>
            <a:off x="7610385" y="2826483"/>
            <a:ext cx="43022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(NERSC: https://</a:t>
            </a:r>
            <a:r>
              <a:rPr lang="en-US" sz="2400" dirty="0" err="1"/>
              <a:t>www.nersc.gov</a:t>
            </a:r>
            <a:r>
              <a:rPr lang="en-US" sz="2400" dirty="0"/>
              <a:t>/science/science-vignettes/projected-land-ice-contributions-to-sea-level-rise/)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C97519-7CFA-017A-6F9D-FDF6920A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2" y="556053"/>
            <a:ext cx="6729973" cy="62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61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E5BBB-9AFC-9C3A-45EB-4E67A678DDB7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 call “mean sea level rise” hides a lot of regional variability, however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7C5FD7-0D49-AB4D-B2A5-C39120467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5"/>
          <a:stretch/>
        </p:blipFill>
        <p:spPr bwMode="auto">
          <a:xfrm>
            <a:off x="2125362" y="461665"/>
            <a:ext cx="7011601" cy="508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51B853-7859-EF8F-EA7C-F8C7D497EE08}"/>
              </a:ext>
            </a:extLst>
          </p:cNvPr>
          <p:cNvSpPr txBox="1"/>
          <p:nvPr/>
        </p:nvSpPr>
        <p:spPr>
          <a:xfrm>
            <a:off x="2590199" y="6320647"/>
            <a:ext cx="7011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https://science2017.globalchange.gov/</a:t>
            </a:r>
            <a:r>
              <a:rPr lang="en-US" dirty="0" err="1"/>
              <a:t>img</a:t>
            </a:r>
            <a:r>
              <a:rPr lang="en-US" dirty="0"/>
              <a:t>/figure/figure12_3.png</a:t>
            </a:r>
          </a:p>
        </p:txBody>
      </p:sp>
    </p:spTree>
    <p:extLst>
      <p:ext uri="{BB962C8B-B14F-4D97-AF65-F5344CB8AC3E}">
        <p14:creationId xmlns:p14="http://schemas.microsoft.com/office/powerpoint/2010/main" val="84729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E5BBB-9AFC-9C3A-45EB-4E67A678DDB7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Projected effects of continued thermal expansion + melting land ice are pretty big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623BB6-667B-72A5-55BB-88E22D45C513}"/>
              </a:ext>
            </a:extLst>
          </p:cNvPr>
          <p:cNvGrpSpPr/>
          <p:nvPr/>
        </p:nvGrpSpPr>
        <p:grpSpPr>
          <a:xfrm>
            <a:off x="407773" y="909144"/>
            <a:ext cx="8310863" cy="5256876"/>
            <a:chOff x="407773" y="1353989"/>
            <a:chExt cx="8310863" cy="525687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5726BE29-CB30-2963-47D8-142B99A30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78" y="1353989"/>
              <a:ext cx="6655058" cy="5256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Up Arrow 1">
              <a:extLst>
                <a:ext uri="{FF2B5EF4-FFF2-40B4-BE49-F238E27FC236}">
                  <a16:creationId xmlns:a16="http://schemas.microsoft.com/office/drawing/2014/main" id="{8177D8EF-415D-970D-F4E6-9C25727EF1E0}"/>
                </a:ext>
              </a:extLst>
            </p:cNvPr>
            <p:cNvSpPr/>
            <p:nvPr/>
          </p:nvSpPr>
          <p:spPr>
            <a:xfrm>
              <a:off x="1346887" y="5598979"/>
              <a:ext cx="308919" cy="36933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CBB430-0234-F85E-9DFC-871467F45FC1}"/>
                </a:ext>
              </a:extLst>
            </p:cNvPr>
            <p:cNvSpPr txBox="1"/>
            <p:nvPr/>
          </p:nvSpPr>
          <p:spPr>
            <a:xfrm>
              <a:off x="407773" y="5139656"/>
              <a:ext cx="2187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200 mm (20 cm)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3718ED-C31C-1412-3F9B-4C382ADE402D}"/>
              </a:ext>
            </a:extLst>
          </p:cNvPr>
          <p:cNvSpPr txBox="1"/>
          <p:nvPr/>
        </p:nvSpPr>
        <p:spPr>
          <a:xfrm>
            <a:off x="2812394" y="6244167"/>
            <a:ext cx="614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/10.1126/science.1185782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D6351-4815-8CD5-F4C1-313A26FFBDEA}"/>
              </a:ext>
            </a:extLst>
          </p:cNvPr>
          <p:cNvGrpSpPr/>
          <p:nvPr/>
        </p:nvGrpSpPr>
        <p:grpSpPr>
          <a:xfrm>
            <a:off x="9034849" y="3906106"/>
            <a:ext cx="2187146" cy="1617361"/>
            <a:chOff x="9155414" y="4090772"/>
            <a:chExt cx="2187146" cy="1617361"/>
          </a:xfrm>
        </p:grpSpPr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1FA4CB21-5CFF-6387-713E-58B039F242C8}"/>
                </a:ext>
              </a:extLst>
            </p:cNvPr>
            <p:cNvSpPr/>
            <p:nvPr/>
          </p:nvSpPr>
          <p:spPr>
            <a:xfrm>
              <a:off x="9778315" y="4460104"/>
              <a:ext cx="308919" cy="124802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FDCDD7-4F5F-60DB-B171-DAC1A8927DDE}"/>
                </a:ext>
              </a:extLst>
            </p:cNvPr>
            <p:cNvSpPr txBox="1"/>
            <p:nvPr/>
          </p:nvSpPr>
          <p:spPr>
            <a:xfrm>
              <a:off x="9155414" y="4090772"/>
              <a:ext cx="2187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600 mm (60 cm)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90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3184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“Isothermal compressibility”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0381129" cy="1225657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pressure (or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really is constant)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0381129" cy="1225657"/>
              </a:xfrm>
              <a:prstGeom prst="rect">
                <a:avLst/>
              </a:prstGeom>
              <a:blipFill>
                <a:blip r:embed="rId2"/>
                <a:stretch>
                  <a:fillRect l="-731" r="-487" b="-303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7" y="2322591"/>
                <a:ext cx="12102353" cy="4117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Application: </a:t>
                </a:r>
                <a:r>
                  <a:rPr lang="en-US" sz="2400" dirty="0"/>
                  <a:t>Deepest part of the ocean has pressure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. So what’s the </a:t>
                </a:r>
                <a:r>
                  <a:rPr lang="en-US" sz="2400" b="1" dirty="0"/>
                  <a:t>relative volume change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) there?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Answer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)=−0.05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Meaning, water at the bottom of the ocean is </a:t>
                </a:r>
                <a:r>
                  <a:rPr lang="en-US" sz="2400" b="1" dirty="0"/>
                  <a:t>5% denser </a:t>
                </a:r>
                <a:r>
                  <a:rPr lang="en-US" sz="2400" dirty="0"/>
                  <a:t>due to compression.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" y="2322591"/>
                <a:ext cx="12102353" cy="4117537"/>
              </a:xfrm>
              <a:prstGeom prst="rect">
                <a:avLst/>
              </a:prstGeom>
              <a:blipFill>
                <a:blip r:embed="rId3"/>
                <a:stretch>
                  <a:fillRect l="-839" t="-615" b="-2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49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4902" y="2663"/>
            <a:ext cx="8862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/>
              <p:nvPr/>
            </p:nvSpPr>
            <p:spPr>
              <a:xfrm>
                <a:off x="199293" y="842648"/>
                <a:ext cx="5287107" cy="3441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</a:t>
                </a:r>
                <a:r>
                  <a:rPr lang="en-US" sz="2400" b="1" dirty="0">
                    <a:ea typeface="Cambria Math" panose="02040503050406030204" pitchFamily="18" charset="0"/>
                  </a:rPr>
                  <a:t> Clapeyron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gives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slope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phase boundary lines: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:r>
                  <a:rPr lang="en-US" sz="2400" dirty="0" err="1"/>
                  <a:t>trs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fus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vap</a:t>
                </a:r>
                <a:r>
                  <a:rPr lang="en-US" sz="2400" dirty="0"/>
                  <a:t>, or sub. For example, see the slope of the the liquid/vapor phase  boundary shown at right.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93" y="842648"/>
                <a:ext cx="5287107" cy="3441327"/>
              </a:xfrm>
              <a:prstGeom prst="rect">
                <a:avLst/>
              </a:prstGeom>
              <a:blipFill>
                <a:blip r:embed="rId2"/>
                <a:stretch>
                  <a:fillRect l="-1679" t="-1103" r="-263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2A54677-EFAB-7546-B51C-8A168540C335}"/>
              </a:ext>
            </a:extLst>
          </p:cNvPr>
          <p:cNvGrpSpPr/>
          <p:nvPr/>
        </p:nvGrpSpPr>
        <p:grpSpPr>
          <a:xfrm>
            <a:off x="6353071" y="1697632"/>
            <a:ext cx="3507902" cy="2739762"/>
            <a:chOff x="6106886" y="1756247"/>
            <a:chExt cx="3507902" cy="2739762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037B16D8-AA68-6443-B9B6-E1FD2AFD59F8}"/>
                </a:ext>
              </a:extLst>
            </p:cNvPr>
            <p:cNvSpPr/>
            <p:nvPr/>
          </p:nvSpPr>
          <p:spPr>
            <a:xfrm>
              <a:off x="8606605" y="3051856"/>
              <a:ext cx="433753" cy="443051"/>
            </a:xfrm>
            <a:prstGeom prst="arc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3013C6-0C8A-4342-90FB-5C62C4AF9635}"/>
                </a:ext>
              </a:extLst>
            </p:cNvPr>
            <p:cNvGrpSpPr/>
            <p:nvPr/>
          </p:nvGrpSpPr>
          <p:grpSpPr>
            <a:xfrm>
              <a:off x="6106886" y="1756247"/>
              <a:ext cx="3507902" cy="2739762"/>
              <a:chOff x="7523513" y="1932093"/>
              <a:chExt cx="3507902" cy="2739762"/>
            </a:xfrm>
          </p:grpSpPr>
          <p:pic>
            <p:nvPicPr>
              <p:cNvPr id="26" name="Picture 2" descr="Image result for phase diagrams">
                <a:extLst>
                  <a:ext uri="{FF2B5EF4-FFF2-40B4-BE49-F238E27FC236}">
                    <a16:creationId xmlns:a16="http://schemas.microsoft.com/office/drawing/2014/main" id="{A691D461-D6D7-5C45-84A5-42A4BA928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7523513" y="1932093"/>
                <a:ext cx="3507902" cy="2739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934C4BE7-17E2-C44D-8DF6-7749E2CB8DF9}"/>
                      </a:ext>
                    </a:extLst>
                  </p:cNvPr>
                  <p:cNvSpPr/>
                  <p:nvPr/>
                </p:nvSpPr>
                <p:spPr>
                  <a:xfrm>
                    <a:off x="9581489" y="2820338"/>
                    <a:ext cx="875496" cy="6960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B05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934C4BE7-17E2-C44D-8DF6-7749E2CB8D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1489" y="2820338"/>
                    <a:ext cx="875496" cy="6960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E49D14F-66D2-8A4A-B8D0-367C8CE99730}"/>
              </a:ext>
            </a:extLst>
          </p:cNvPr>
          <p:cNvSpPr/>
          <p:nvPr/>
        </p:nvSpPr>
        <p:spPr>
          <a:xfrm>
            <a:off x="199293" y="5078920"/>
            <a:ext cx="10093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We’ll derive this equation later. For now we’ll just use it to obtain expressions for the phase boundary lines themselves – by </a:t>
            </a:r>
            <a:r>
              <a:rPr lang="en-US" sz="2400" b="1" dirty="0"/>
              <a:t>integrating the slope</a:t>
            </a:r>
            <a:r>
              <a:rPr lang="en-US" sz="2400" dirty="0"/>
              <a:t>.</a:t>
            </a:r>
            <a:endParaRPr lang="en-US" sz="2400" dirty="0">
              <a:solidFill>
                <a:srgbClr val="7030A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9CBD76-78D9-A248-BD35-8A24A825A19D}"/>
              </a:ext>
            </a:extLst>
          </p:cNvPr>
          <p:cNvCxnSpPr>
            <a:cxnSpLocks/>
          </p:cNvCxnSpPr>
          <p:nvPr/>
        </p:nvCxnSpPr>
        <p:spPr>
          <a:xfrm flipH="1">
            <a:off x="8848795" y="2585877"/>
            <a:ext cx="677619" cy="977938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71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7253" y="2373"/>
            <a:ext cx="114028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Thomson (for the ice-liquid phase boundary)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/>
              <p:nvPr/>
            </p:nvSpPr>
            <p:spPr>
              <a:xfrm>
                <a:off x="803576" y="1062205"/>
                <a:ext cx="6170792" cy="38676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Integrating along the ice-liquid phase boundary:</a:t>
                </a:r>
              </a:p>
              <a:p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𝑑𝑃</m:t>
                        </m:r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𝑓𝑢𝑠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𝑓𝑢𝑠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𝑓𝑢𝑠</m:t>
                            </m:r>
                          </m:sub>
                        </m:sSub>
                      </m:den>
                    </m:f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fun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>
                            <a:sym typeface="Wingdings" pitchFamily="2" charset="2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>
                    <a:sym typeface="Wingdings" pitchFamily="2" charset="2"/>
                  </a:rPr>
                  <a:t> </a:t>
                </a:r>
              </a:p>
              <a:p>
                <a:endParaRPr lang="en-US" sz="2400" dirty="0">
                  <a:sym typeface="Wingdings" pitchFamily="2" charset="2"/>
                </a:endParaRPr>
              </a:p>
              <a:p>
                <a:endParaRPr lang="en-US" sz="2400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𝑷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  <m: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𝐥𝐧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76" y="1062205"/>
                <a:ext cx="6170792" cy="3867662"/>
              </a:xfrm>
              <a:prstGeom prst="rect">
                <a:avLst/>
              </a:prstGeom>
              <a:blipFill>
                <a:blip r:embed="rId2"/>
                <a:stretch>
                  <a:fillRect l="-9240" t="-1307" r="-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2E19834-F414-7942-AF4E-35E6FBAD1E2C}"/>
              </a:ext>
            </a:extLst>
          </p:cNvPr>
          <p:cNvGrpSpPr/>
          <p:nvPr/>
        </p:nvGrpSpPr>
        <p:grpSpPr>
          <a:xfrm>
            <a:off x="7946574" y="650550"/>
            <a:ext cx="3148181" cy="2988982"/>
            <a:chOff x="5752033" y="2076249"/>
            <a:chExt cx="3148181" cy="29889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971276-5825-554D-9C15-0254CE2FC022}"/>
                </a:ext>
              </a:extLst>
            </p:cNvPr>
            <p:cNvGrpSpPr/>
            <p:nvPr/>
          </p:nvGrpSpPr>
          <p:grpSpPr>
            <a:xfrm>
              <a:off x="5752033" y="2076249"/>
              <a:ext cx="3148181" cy="2988982"/>
              <a:chOff x="4270169" y="240930"/>
              <a:chExt cx="3148181" cy="29889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1227735-1BEB-7D4D-98FC-4F9471A4285E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988982"/>
                <a:chOff x="8122016" y="738525"/>
                <a:chExt cx="3611879" cy="337264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39BBF00-0384-9446-BBFB-E714FCBBE043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3372641"/>
                  <a:chOff x="223734" y="1499666"/>
                  <a:chExt cx="3074185" cy="3352100"/>
                </a:xfrm>
              </p:grpSpPr>
              <p:pic>
                <p:nvPicPr>
                  <p:cNvPr id="31" name="Picture 2" descr="Image result for phase diagrams">
                    <a:extLst>
                      <a:ext uri="{FF2B5EF4-FFF2-40B4-BE49-F238E27FC236}">
                        <a16:creationId xmlns:a16="http://schemas.microsoft.com/office/drawing/2014/main" id="{44D1A258-6F21-4148-BCE2-A2D902B1F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F0F2BFE-F0A4-BD44-B6CE-52E938B5455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1B568F3-25CF-1844-B1AE-24D21E9E69C4}"/>
                      </a:ext>
                    </a:extLst>
                  </p:cNvPr>
                  <p:cNvSpPr/>
                  <p:nvPr/>
                </p:nvSpPr>
                <p:spPr>
                  <a:xfrm>
                    <a:off x="2347899" y="4390101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</p:grp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277215AB-BC0E-614B-AF9F-7B16C3FC12B3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544BB8C0-A6F2-2642-BC20-48F6DE4ABCE8}"/>
                    </a:ext>
                  </a:extLst>
                </p:cNvPr>
                <p:cNvSpPr/>
                <p:nvPr/>
              </p:nvSpPr>
              <p:spPr>
                <a:xfrm>
                  <a:off x="8409904" y="3258355"/>
                  <a:ext cx="991673" cy="402963"/>
                </a:xfrm>
                <a:custGeom>
                  <a:avLst/>
                  <a:gdLst>
                    <a:gd name="connsiteX0" fmla="*/ 0 w 991673"/>
                    <a:gd name="connsiteY0" fmla="*/ 399245 h 402963"/>
                    <a:gd name="connsiteX1" fmla="*/ 218941 w 991673"/>
                    <a:gd name="connsiteY1" fmla="*/ 399245 h 402963"/>
                    <a:gd name="connsiteX2" fmla="*/ 360609 w 991673"/>
                    <a:gd name="connsiteY2" fmla="*/ 360608 h 402963"/>
                    <a:gd name="connsiteX3" fmla="*/ 579550 w 991673"/>
                    <a:gd name="connsiteY3" fmla="*/ 283335 h 402963"/>
                    <a:gd name="connsiteX4" fmla="*/ 721217 w 991673"/>
                    <a:gd name="connsiteY4" fmla="*/ 218941 h 402963"/>
                    <a:gd name="connsiteX5" fmla="*/ 875764 w 991673"/>
                    <a:gd name="connsiteY5" fmla="*/ 103031 h 402963"/>
                    <a:gd name="connsiteX6" fmla="*/ 991673 w 991673"/>
                    <a:gd name="connsiteY6" fmla="*/ 0 h 402963"/>
                    <a:gd name="connsiteX7" fmla="*/ 991673 w 991673"/>
                    <a:gd name="connsiteY7" fmla="*/ 0 h 4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1673" h="402963">
                      <a:moveTo>
                        <a:pt x="0" y="399245"/>
                      </a:moveTo>
                      <a:cubicBezTo>
                        <a:pt x="79419" y="402465"/>
                        <a:pt x="158839" y="405685"/>
                        <a:pt x="218941" y="399245"/>
                      </a:cubicBezTo>
                      <a:cubicBezTo>
                        <a:pt x="279043" y="392805"/>
                        <a:pt x="300508" y="379926"/>
                        <a:pt x="360609" y="360608"/>
                      </a:cubicBezTo>
                      <a:cubicBezTo>
                        <a:pt x="420711" y="341290"/>
                        <a:pt x="519449" y="306946"/>
                        <a:pt x="579550" y="283335"/>
                      </a:cubicBezTo>
                      <a:cubicBezTo>
                        <a:pt x="639651" y="259724"/>
                        <a:pt x="671848" y="248992"/>
                        <a:pt x="721217" y="218941"/>
                      </a:cubicBezTo>
                      <a:cubicBezTo>
                        <a:pt x="770586" y="188890"/>
                        <a:pt x="830688" y="139521"/>
                        <a:pt x="875764" y="103031"/>
                      </a:cubicBezTo>
                      <a:cubicBezTo>
                        <a:pt x="920840" y="66541"/>
                        <a:pt x="991673" y="0"/>
                        <a:pt x="991673" y="0"/>
                      </a:cubicBezTo>
                      <a:lnTo>
                        <a:pt x="991673" y="0"/>
                      </a:lnTo>
                    </a:path>
                  </a:pathLst>
                </a:custGeom>
                <a:noFill/>
                <a:ln w="101600">
                  <a:solidFill>
                    <a:schemeClr val="accent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EB14925-C632-0A4F-B959-634D2B5B3AA6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6D2646-3B49-E241-BBE6-3A7FD6ADDF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407" y="2822298"/>
                <a:ext cx="265948" cy="3296"/>
              </a:xfrm>
              <a:prstGeom prst="line">
                <a:avLst/>
              </a:prstGeom>
              <a:ln w="101600">
                <a:solidFill>
                  <a:schemeClr val="accent2"/>
                </a:solidFill>
                <a:prstDash val="sysDot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66DFA-8DFC-1048-B916-3809F0A69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323" y="2365420"/>
              <a:ext cx="335311" cy="1862929"/>
            </a:xfrm>
            <a:prstGeom prst="line">
              <a:avLst/>
            </a:prstGeom>
            <a:ln w="1270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116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7253" y="2373"/>
            <a:ext cx="114028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Clausius-Clapeyron (for the liquid-vapor phase boundary)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/>
              <p:nvPr/>
            </p:nvSpPr>
            <p:spPr>
              <a:xfrm>
                <a:off x="843404" y="1114193"/>
                <a:ext cx="6527493" cy="505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Integrating along the liquid-vapor phase boundary:</a:t>
                </a:r>
              </a:p>
              <a:p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𝑣𝑎𝑝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𝑛𝑅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>
                    <a:sym typeface="Wingdings" pitchFamily="2" charset="2"/>
                  </a:rPr>
                  <a:t> </a:t>
                </a:r>
              </a:p>
              <a:p>
                <a:endParaRPr lang="en-US" sz="2400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𝑛𝑅</m:t>
                        </m:r>
                      </m:den>
                    </m:f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ym typeface="Wingdings" pitchFamily="2" charset="2"/>
                  </a:rPr>
                  <a:t> </a:t>
                </a:r>
              </a:p>
              <a:p>
                <a:endParaRPr lang="en-US" sz="2400" dirty="0">
                  <a:sym typeface="Wingdings" pitchFamily="2" charset="2"/>
                </a:endParaRPr>
              </a:p>
              <a:p>
                <a:endParaRPr lang="en-US" sz="2400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𝐞𝐱𝐩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ym typeface="Wingdings" pitchFamily="2" charset="2"/>
                  </a:rPr>
                  <a:t> </a:t>
                </a:r>
              </a:p>
              <a:p>
                <a:endParaRPr lang="en-US" sz="2400" dirty="0">
                  <a:sym typeface="Wingdings" pitchFamily="2" charset="2"/>
                </a:endParaRPr>
              </a:p>
              <a:p>
                <a:endParaRPr lang="en-US" sz="2400" dirty="0">
                  <a:sym typeface="Wingdings" pitchFamily="2" charset="2"/>
                </a:endParaRPr>
              </a:p>
              <a:p>
                <a:endParaRPr lang="en-US" sz="24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04" y="1114193"/>
                <a:ext cx="6527493" cy="5050678"/>
              </a:xfrm>
              <a:prstGeom prst="rect">
                <a:avLst/>
              </a:prstGeom>
              <a:blipFill>
                <a:blip r:embed="rId2"/>
                <a:stretch>
                  <a:fillRect l="-8738" t="-752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2E19834-F414-7942-AF4E-35E6FBAD1E2C}"/>
              </a:ext>
            </a:extLst>
          </p:cNvPr>
          <p:cNvGrpSpPr/>
          <p:nvPr/>
        </p:nvGrpSpPr>
        <p:grpSpPr>
          <a:xfrm>
            <a:off x="7946574" y="650550"/>
            <a:ext cx="3148181" cy="2988982"/>
            <a:chOff x="5752033" y="2076249"/>
            <a:chExt cx="3148181" cy="29889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971276-5825-554D-9C15-0254CE2FC022}"/>
                </a:ext>
              </a:extLst>
            </p:cNvPr>
            <p:cNvGrpSpPr/>
            <p:nvPr/>
          </p:nvGrpSpPr>
          <p:grpSpPr>
            <a:xfrm>
              <a:off x="5752033" y="2076249"/>
              <a:ext cx="3148181" cy="2988982"/>
              <a:chOff x="4270169" y="240930"/>
              <a:chExt cx="3148181" cy="29889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1227735-1BEB-7D4D-98FC-4F9471A4285E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988982"/>
                <a:chOff x="8122016" y="738525"/>
                <a:chExt cx="3611879" cy="337264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39BBF00-0384-9446-BBFB-E714FCBBE043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3372641"/>
                  <a:chOff x="223734" y="1499666"/>
                  <a:chExt cx="3074185" cy="3352100"/>
                </a:xfrm>
              </p:grpSpPr>
              <p:pic>
                <p:nvPicPr>
                  <p:cNvPr id="31" name="Picture 2" descr="Image result for phase diagrams">
                    <a:extLst>
                      <a:ext uri="{FF2B5EF4-FFF2-40B4-BE49-F238E27FC236}">
                        <a16:creationId xmlns:a16="http://schemas.microsoft.com/office/drawing/2014/main" id="{44D1A258-6F21-4148-BCE2-A2D902B1F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F0F2BFE-F0A4-BD44-B6CE-52E938B5455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1B568F3-25CF-1844-B1AE-24D21E9E69C4}"/>
                      </a:ext>
                    </a:extLst>
                  </p:cNvPr>
                  <p:cNvSpPr/>
                  <p:nvPr/>
                </p:nvSpPr>
                <p:spPr>
                  <a:xfrm>
                    <a:off x="2347899" y="4390101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</p:grp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277215AB-BC0E-614B-AF9F-7B16C3FC12B3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544BB8C0-A6F2-2642-BC20-48F6DE4ABCE8}"/>
                    </a:ext>
                  </a:extLst>
                </p:cNvPr>
                <p:cNvSpPr/>
                <p:nvPr/>
              </p:nvSpPr>
              <p:spPr>
                <a:xfrm>
                  <a:off x="8409904" y="3258355"/>
                  <a:ext cx="991673" cy="402963"/>
                </a:xfrm>
                <a:custGeom>
                  <a:avLst/>
                  <a:gdLst>
                    <a:gd name="connsiteX0" fmla="*/ 0 w 991673"/>
                    <a:gd name="connsiteY0" fmla="*/ 399245 h 402963"/>
                    <a:gd name="connsiteX1" fmla="*/ 218941 w 991673"/>
                    <a:gd name="connsiteY1" fmla="*/ 399245 h 402963"/>
                    <a:gd name="connsiteX2" fmla="*/ 360609 w 991673"/>
                    <a:gd name="connsiteY2" fmla="*/ 360608 h 402963"/>
                    <a:gd name="connsiteX3" fmla="*/ 579550 w 991673"/>
                    <a:gd name="connsiteY3" fmla="*/ 283335 h 402963"/>
                    <a:gd name="connsiteX4" fmla="*/ 721217 w 991673"/>
                    <a:gd name="connsiteY4" fmla="*/ 218941 h 402963"/>
                    <a:gd name="connsiteX5" fmla="*/ 875764 w 991673"/>
                    <a:gd name="connsiteY5" fmla="*/ 103031 h 402963"/>
                    <a:gd name="connsiteX6" fmla="*/ 991673 w 991673"/>
                    <a:gd name="connsiteY6" fmla="*/ 0 h 402963"/>
                    <a:gd name="connsiteX7" fmla="*/ 991673 w 991673"/>
                    <a:gd name="connsiteY7" fmla="*/ 0 h 4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1673" h="402963">
                      <a:moveTo>
                        <a:pt x="0" y="399245"/>
                      </a:moveTo>
                      <a:cubicBezTo>
                        <a:pt x="79419" y="402465"/>
                        <a:pt x="158839" y="405685"/>
                        <a:pt x="218941" y="399245"/>
                      </a:cubicBezTo>
                      <a:cubicBezTo>
                        <a:pt x="279043" y="392805"/>
                        <a:pt x="300508" y="379926"/>
                        <a:pt x="360609" y="360608"/>
                      </a:cubicBezTo>
                      <a:cubicBezTo>
                        <a:pt x="420711" y="341290"/>
                        <a:pt x="519449" y="306946"/>
                        <a:pt x="579550" y="283335"/>
                      </a:cubicBezTo>
                      <a:cubicBezTo>
                        <a:pt x="639651" y="259724"/>
                        <a:pt x="671848" y="248992"/>
                        <a:pt x="721217" y="218941"/>
                      </a:cubicBezTo>
                      <a:cubicBezTo>
                        <a:pt x="770586" y="188890"/>
                        <a:pt x="830688" y="139521"/>
                        <a:pt x="875764" y="103031"/>
                      </a:cubicBezTo>
                      <a:cubicBezTo>
                        <a:pt x="920840" y="66541"/>
                        <a:pt x="991673" y="0"/>
                        <a:pt x="991673" y="0"/>
                      </a:cubicBezTo>
                      <a:lnTo>
                        <a:pt x="991673" y="0"/>
                      </a:lnTo>
                    </a:path>
                  </a:pathLst>
                </a:custGeom>
                <a:noFill/>
                <a:ln w="101600">
                  <a:solidFill>
                    <a:schemeClr val="accent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EB14925-C632-0A4F-B959-634D2B5B3AA6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6D2646-3B49-E241-BBE6-3A7FD6ADDF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407" y="2822298"/>
                <a:ext cx="265948" cy="3296"/>
              </a:xfrm>
              <a:prstGeom prst="line">
                <a:avLst/>
              </a:prstGeom>
              <a:ln w="101600">
                <a:solidFill>
                  <a:schemeClr val="accent2"/>
                </a:solidFill>
                <a:prstDash val="sysDot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66DFA-8DFC-1048-B916-3809F0A69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323" y="2365420"/>
              <a:ext cx="335311" cy="1862929"/>
            </a:xfrm>
            <a:prstGeom prst="line">
              <a:avLst/>
            </a:prstGeom>
            <a:ln w="1270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120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1014</Words>
  <Application>Microsoft Macintosh PowerPoint</Application>
  <PresentationFormat>Widescreen</PresentationFormat>
  <Paragraphs>142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47</cp:revision>
  <dcterms:created xsi:type="dcterms:W3CDTF">2021-10-25T15:06:30Z</dcterms:created>
  <dcterms:modified xsi:type="dcterms:W3CDTF">2022-10-28T17:03:39Z</dcterms:modified>
</cp:coreProperties>
</file>